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Lexend SemiBold"/>
      <p:regular r:id="rId13"/>
      <p:bold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Permanent Marker"/>
      <p:regular r:id="rId23"/>
    </p:embeddedFont>
    <p:embeddedFont>
      <p:font typeface="Lexend"/>
      <p:regular r:id="rId24"/>
      <p:bold r:id="rId25"/>
    </p:embeddedFont>
    <p:embeddedFont>
      <p:font typeface="Lexend Black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24" Type="http://schemas.openxmlformats.org/officeDocument/2006/relationships/font" Target="fonts/Lexend-regular.fntdata"/><Relationship Id="rId23" Type="http://schemas.openxmlformats.org/officeDocument/2006/relationships/font" Target="fonts/PermanentMark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exendBlack-bold.fntdata"/><Relationship Id="rId25" Type="http://schemas.openxmlformats.org/officeDocument/2006/relationships/font" Target="fonts/Lexen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LexendSemiBold-regular.fntdata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font" Target="fonts/LexendSemiBold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2e2ac6cfa_0_6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2e2ac6cfa_0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2e2ac6cfa_1_24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12e2ac6cfa_1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12e2ac6cfa_1_2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12e2ac6cfa_1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12e2ac6cfa_1_28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12e2ac6cfa_1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gif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title"/>
          </p:nvPr>
        </p:nvSpPr>
        <p:spPr>
          <a:xfrm>
            <a:off x="367400" y="698975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500">
                <a:latin typeface="Impact"/>
                <a:ea typeface="Impact"/>
                <a:cs typeface="Impact"/>
                <a:sym typeface="Impact"/>
              </a:rPr>
              <a:t>Escape_</a:t>
            </a:r>
            <a:r>
              <a:rPr lang="es" sz="6500">
                <a:solidFill>
                  <a:schemeClr val="accent6"/>
                </a:solidFill>
                <a:latin typeface="Impact"/>
                <a:ea typeface="Impact"/>
                <a:cs typeface="Impact"/>
                <a:sym typeface="Impact"/>
              </a:rPr>
              <a:t>ROOM</a:t>
            </a:r>
            <a:r>
              <a:rPr lang="es" sz="5500">
                <a:solidFill>
                  <a:schemeClr val="accent6"/>
                </a:solidFill>
                <a:latin typeface="Impact"/>
                <a:ea typeface="Impact"/>
                <a:cs typeface="Impact"/>
                <a:sym typeface="Impact"/>
              </a:rPr>
              <a:t>.</a:t>
            </a:r>
            <a:r>
              <a:rPr lang="es" sz="5500">
                <a:solidFill>
                  <a:schemeClr val="accent6"/>
                </a:solidFill>
                <a:latin typeface="Impact"/>
                <a:ea typeface="Impact"/>
                <a:cs typeface="Impact"/>
                <a:sym typeface="Impact"/>
              </a:rPr>
              <a:t>py</a:t>
            </a:r>
            <a:endParaRPr sz="5500">
              <a:solidFill>
                <a:schemeClr val="accent6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8" name="Google Shape;68;p13"/>
          <p:cNvSpPr txBox="1"/>
          <p:nvPr>
            <p:ph idx="4294967295" type="subTitle"/>
          </p:nvPr>
        </p:nvSpPr>
        <p:spPr>
          <a:xfrm>
            <a:off x="460950" y="18106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93C47D"/>
                </a:solidFill>
              </a:rPr>
              <a:t>The game </a:t>
            </a:r>
            <a:endParaRPr sz="2400">
              <a:solidFill>
                <a:srgbClr val="93C47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>
                <a:solidFill>
                  <a:srgbClr val="93C47D"/>
                </a:solidFill>
              </a:rPr>
              <a:t>v11.24</a:t>
            </a:r>
            <a:endParaRPr sz="1500">
              <a:solidFill>
                <a:srgbClr val="93C47D"/>
              </a:solidFill>
            </a:endParaRPr>
          </a:p>
        </p:txBody>
      </p:sp>
      <p:sp>
        <p:nvSpPr>
          <p:cNvPr id="69" name="Google Shape;69;p13"/>
          <p:cNvSpPr txBox="1"/>
          <p:nvPr>
            <p:ph idx="4294967295" type="subTitle"/>
          </p:nvPr>
        </p:nvSpPr>
        <p:spPr>
          <a:xfrm>
            <a:off x="5049775" y="381228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600">
                <a:solidFill>
                  <a:schemeClr val="accent3"/>
                </a:solidFill>
                <a:latin typeface="Lexend Black"/>
                <a:ea typeface="Lexend Black"/>
                <a:cs typeface="Lexend Black"/>
                <a:sym typeface="Lexend Black"/>
              </a:rPr>
              <a:t>If you dare….</a:t>
            </a:r>
            <a:r>
              <a:rPr lang="es" sz="2600">
                <a:solidFill>
                  <a:schemeClr val="accent3"/>
                </a:solidFill>
                <a:latin typeface="Lexend Black"/>
                <a:ea typeface="Lexend Black"/>
                <a:cs typeface="Lexend Black"/>
                <a:sym typeface="Lexend Black"/>
              </a:rPr>
              <a:t> </a:t>
            </a:r>
            <a:endParaRPr sz="1700">
              <a:solidFill>
                <a:schemeClr val="accent3"/>
              </a:solidFill>
              <a:latin typeface="Lexend Black"/>
              <a:ea typeface="Lexend Black"/>
              <a:cs typeface="Lexend Black"/>
              <a:sym typeface="Lexend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/>
        </p:nvSpPr>
        <p:spPr>
          <a:xfrm>
            <a:off x="4038600" y="949000"/>
            <a:ext cx="49953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50">
                <a:solidFill>
                  <a:schemeClr val="accent6"/>
                </a:solidFill>
                <a:latin typeface="Lexend Black"/>
                <a:ea typeface="Lexend Black"/>
                <a:cs typeface="Lexend Black"/>
                <a:sym typeface="Lexend Black"/>
              </a:rPr>
              <a:t>Despiertas, no sabes dónde estás ni qué pasó. Quieres salir de ahí…</a:t>
            </a:r>
            <a:endParaRPr sz="1100">
              <a:solidFill>
                <a:schemeClr val="accent6"/>
              </a:solidFill>
              <a:latin typeface="Lexend Black"/>
              <a:ea typeface="Lexend Black"/>
              <a:cs typeface="Lexend Black"/>
              <a:sym typeface="Lexend Black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3072075" y="4435425"/>
            <a:ext cx="235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chemeClr val="accent3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ESCAPA</a:t>
            </a:r>
            <a:r>
              <a:rPr lang="es" sz="2700">
                <a:solidFill>
                  <a:schemeClr val="accent3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!</a:t>
            </a:r>
            <a:endParaRPr sz="2700">
              <a:solidFill>
                <a:schemeClr val="accent3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7495900" y="18905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Encuentra llaves y abre puertas para avanzar</a:t>
            </a:r>
            <a:endParaRPr sz="16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4250825" y="293993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¿Alguien te persigue?</a:t>
            </a:r>
            <a:endParaRPr sz="16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75" y="1198525"/>
            <a:ext cx="3940351" cy="3114968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solidFill>
            <a:srgbClr val="1F1F1F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exend SemiBold"/>
                <a:ea typeface="Lexend SemiBold"/>
                <a:cs typeface="Lexend SemiBold"/>
                <a:sym typeface="Lexend SemiBold"/>
              </a:rPr>
              <a:t>Overview : game´s historytail</a:t>
            </a:r>
            <a:endParaRPr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4102088" y="186333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Se te acaba el tiempo…</a:t>
            </a:r>
            <a:endParaRPr sz="16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7386750" y="3163000"/>
            <a:ext cx="16473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¡Busca tesoros!</a:t>
            </a:r>
            <a:endParaRPr sz="16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82" name="Google Shape;82;p14"/>
          <p:cNvSpPr txBox="1"/>
          <p:nvPr/>
        </p:nvSpPr>
        <p:spPr>
          <a:xfrm>
            <a:off x="4463275" y="3851013"/>
            <a:ext cx="3221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Explora, examina, empuja…</a:t>
            </a:r>
            <a:endParaRPr sz="16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descr="a person is running down a dark hallway with a disney + logo on the bottom (proporcionado por Tenor)" id="83" name="Google Shape;8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2675" y="1923150"/>
            <a:ext cx="1538100" cy="15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3200" y="4572950"/>
            <a:ext cx="2744600" cy="53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solidFill>
            <a:srgbClr val="000000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exend SemiBold"/>
                <a:ea typeface="Lexend SemiBold"/>
                <a:cs typeface="Lexend SemiBold"/>
                <a:sym typeface="Lexend SemiBold"/>
              </a:rPr>
              <a:t>Overview</a:t>
            </a:r>
            <a:endParaRPr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grpSp>
        <p:nvGrpSpPr>
          <p:cNvPr id="90" name="Google Shape;90;p15"/>
          <p:cNvGrpSpPr/>
          <p:nvPr/>
        </p:nvGrpSpPr>
        <p:grpSpPr>
          <a:xfrm>
            <a:off x="2640826" y="933077"/>
            <a:ext cx="2403915" cy="1791071"/>
            <a:chOff x="3071457" y="2013875"/>
            <a:chExt cx="1944600" cy="1569600"/>
          </a:xfrm>
        </p:grpSpPr>
        <p:sp>
          <p:nvSpPr>
            <p:cNvPr id="91" name="Google Shape;91;p15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2" name="Google Shape;92;p15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Funciones del juego</a:t>
              </a:r>
              <a:endParaRPr sz="12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3" name="Google Shape;93;p15"/>
            <p:cNvSpPr txBox="1"/>
            <p:nvPr/>
          </p:nvSpPr>
          <p:spPr>
            <a:xfrm>
              <a:off x="3318841" y="2612520"/>
              <a:ext cx="1451700" cy="51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1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Almacena todas las acciones y decisiones del usuario en el juego.</a:t>
              </a:r>
              <a:endParaRPr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94" name="Google Shape;94;p15"/>
          <p:cNvGrpSpPr/>
          <p:nvPr/>
        </p:nvGrpSpPr>
        <p:grpSpPr>
          <a:xfrm>
            <a:off x="239862" y="933077"/>
            <a:ext cx="2403915" cy="1791071"/>
            <a:chOff x="1126863" y="2013875"/>
            <a:chExt cx="1944600" cy="1569600"/>
          </a:xfrm>
        </p:grpSpPr>
        <p:sp>
          <p:nvSpPr>
            <p:cNvPr id="95" name="Google Shape;95;p15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6" name="Google Shape;96;p15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solidFill>
              <a:srgbClr val="1F1F1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Programa principal</a:t>
              </a:r>
              <a:endParaRPr sz="12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7" name="Google Shape;97;p15"/>
            <p:cNvSpPr txBox="1"/>
            <p:nvPr/>
          </p:nvSpPr>
          <p:spPr>
            <a:xfrm>
              <a:off x="1351625" y="2647131"/>
              <a:ext cx="1451700" cy="512400"/>
            </a:xfrm>
            <a:prstGeom prst="rect">
              <a:avLst/>
            </a:prstGeom>
            <a:solidFill>
              <a:srgbClr val="1F1F1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Guarda items, relaciones e inicia los elementos necesarios para comenzar el juego. (Listas y diccionarios)</a:t>
              </a:r>
              <a:endParaRPr sz="13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98" name="Google Shape;98;p15"/>
          <p:cNvGrpSpPr/>
          <p:nvPr/>
        </p:nvGrpSpPr>
        <p:grpSpPr>
          <a:xfrm>
            <a:off x="5041649" y="933077"/>
            <a:ext cx="3710083" cy="1791071"/>
            <a:chOff x="5015938" y="2013875"/>
            <a:chExt cx="3001200" cy="1569600"/>
          </a:xfrm>
        </p:grpSpPr>
        <p:sp>
          <p:nvSpPr>
            <p:cNvPr id="99" name="Google Shape;99;p15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100" name="Google Shape;100;p15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>
                  <a:solidFill>
                    <a:srgbClr val="1F1F1F"/>
                  </a:solidFill>
                  <a:latin typeface="Lexend"/>
                  <a:ea typeface="Lexend"/>
                  <a:cs typeface="Lexend"/>
                  <a:sym typeface="Lexend"/>
                </a:rPr>
                <a:t>Escape_</a:t>
              </a:r>
              <a:r>
                <a:rPr b="1" lang="es">
                  <a:solidFill>
                    <a:schemeClr val="accent6"/>
                  </a:solidFill>
                  <a:latin typeface="Lexend"/>
                  <a:ea typeface="Lexend"/>
                  <a:cs typeface="Lexend"/>
                  <a:sym typeface="Lexend"/>
                </a:rPr>
                <a:t>ROOM.py</a:t>
              </a:r>
              <a:endParaRPr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101" name="Google Shape;101;p15"/>
            <p:cNvSpPr txBox="1"/>
            <p:nvPr/>
          </p:nvSpPr>
          <p:spPr>
            <a:xfrm>
              <a:off x="5360225" y="2575159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s" sz="1200">
                  <a:solidFill>
                    <a:srgbClr val="1F1F1F"/>
                  </a:solidFill>
                  <a:latin typeface="Lexend"/>
                  <a:ea typeface="Lexend"/>
                  <a:cs typeface="Lexend"/>
                  <a:sym typeface="Lexend"/>
                </a:rPr>
                <a:t>Nuevas características:</a:t>
              </a:r>
              <a:r>
                <a:rPr lang="es" sz="1200">
                  <a:solidFill>
                    <a:srgbClr val="1F1F1F"/>
                  </a:solidFill>
                  <a:latin typeface="Lexend"/>
                  <a:ea typeface="Lexend"/>
                  <a:cs typeface="Lexend"/>
                  <a:sym typeface="Lexend"/>
                </a:rPr>
                <a:t> Push action, dos modos de juego (easy/hard), temporizador. </a:t>
              </a:r>
              <a:endParaRPr sz="1200">
                <a:solidFill>
                  <a:srgbClr val="1F1F1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102" name="Google Shape;102;p15"/>
          <p:cNvGrpSpPr/>
          <p:nvPr/>
        </p:nvGrpSpPr>
        <p:grpSpPr>
          <a:xfrm>
            <a:off x="4880184" y="1717079"/>
            <a:ext cx="323340" cy="297076"/>
            <a:chOff x="4858109" y="2631368"/>
            <a:chExt cx="316442" cy="315000"/>
          </a:xfrm>
        </p:grpSpPr>
        <p:sp>
          <p:nvSpPr>
            <p:cNvPr id="103" name="Google Shape;103;p15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rgbClr val="0D5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s">
                  <a:latin typeface="Lexend"/>
                  <a:ea typeface="Lexend"/>
                  <a:cs typeface="Lexend"/>
                  <a:sym typeface="Lexend"/>
                </a:rPr>
              </a:br>
              <a:endParaRPr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105" name="Google Shape;105;p15"/>
          <p:cNvGrpSpPr/>
          <p:nvPr/>
        </p:nvGrpSpPr>
        <p:grpSpPr>
          <a:xfrm>
            <a:off x="2485821" y="1717325"/>
            <a:ext cx="321895" cy="297105"/>
            <a:chOff x="3157188" y="909150"/>
            <a:chExt cx="470400" cy="470400"/>
          </a:xfrm>
        </p:grpSpPr>
        <p:sp>
          <p:nvSpPr>
            <p:cNvPr id="106" name="Google Shape;106;p15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108" name="Google Shape;108;p15"/>
          <p:cNvGrpSpPr/>
          <p:nvPr/>
        </p:nvGrpSpPr>
        <p:grpSpPr>
          <a:xfrm>
            <a:off x="392262" y="3112698"/>
            <a:ext cx="8359039" cy="1196974"/>
            <a:chOff x="1593000" y="2322568"/>
            <a:chExt cx="5957975" cy="643500"/>
          </a:xfrm>
        </p:grpSpPr>
        <p:sp>
          <p:nvSpPr>
            <p:cNvPr id="109" name="Google Shape;109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 rot="-5400000">
              <a:off x="3736578" y="1699671"/>
              <a:ext cx="643352" cy="1889148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1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Todas las funciones del juego, importadas </a:t>
              </a:r>
              <a:r>
                <a:rPr lang="es" sz="11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hacia</a:t>
              </a:r>
              <a:r>
                <a:rPr lang="es" sz="11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hoja main desde hoja funciones.py.</a:t>
              </a:r>
              <a:endParaRPr sz="11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1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Funciones de </a:t>
              </a:r>
              <a:r>
                <a:rPr lang="es" sz="11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librerías</a:t>
              </a:r>
              <a:r>
                <a:rPr lang="es" sz="11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requeridas, importadas en la hoja de funciones.</a:t>
              </a:r>
              <a:endParaRPr sz="11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26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   f </a:t>
              </a:r>
              <a:endParaRPr b="1" sz="26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5002827" y="2323752"/>
              <a:ext cx="2356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import library as lib</a:t>
              </a:r>
              <a:endParaRPr sz="8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import gdow + url</a:t>
              </a:r>
              <a:endParaRPr sz="8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gdown.download(url,output,quiet=False)</a:t>
              </a:r>
              <a:endParaRPr sz="8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16" name="Google Shape;11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3200" y="4572950"/>
            <a:ext cx="2744600" cy="53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5"/>
          <p:cNvSpPr txBox="1"/>
          <p:nvPr/>
        </p:nvSpPr>
        <p:spPr>
          <a:xfrm>
            <a:off x="1521675" y="4512950"/>
            <a:ext cx="76398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solidFill>
            <a:srgbClr val="000000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Lexend SemiBold"/>
                <a:ea typeface="Lexend SemiBold"/>
                <a:cs typeface="Lexend SemiBold"/>
                <a:sym typeface="Lexend SemiBold"/>
              </a:rPr>
              <a:t>Tiempo, el mayor desafío. </a:t>
            </a:r>
            <a:endParaRPr sz="1900"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pic>
        <p:nvPicPr>
          <p:cNvPr id="123" name="Google Shape;12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3200" y="4572950"/>
            <a:ext cx="2744600" cy="530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an with a green mask on his face is wearing a yellow suit (proporcionado por Tenor)" id="124" name="Google Shape;12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2775" y="2602012"/>
            <a:ext cx="3142075" cy="176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6"/>
          <p:cNvSpPr txBox="1"/>
          <p:nvPr/>
        </p:nvSpPr>
        <p:spPr>
          <a:xfrm>
            <a:off x="224900" y="909700"/>
            <a:ext cx="8700000" cy="14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Dentro de las mejoras realizadas el 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código del juego, la inclusión de un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temporizador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para activar el hard mode fue uno de los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mayores retos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Fue necesario consultar el uso de los métodos y atributos de la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librería time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224900" y="2571750"/>
            <a:ext cx="5157000" cy="14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Además, incluir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nuevas funciones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para añadirlas a la secuencia principal.</a:t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La consulta de ejemplos, así como las soluciones proporcionadas por el instructor, fueron las acciones que permitieron realizar el temporizador</a:t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solidFill>
            <a:srgbClr val="000000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exend SemiBold"/>
                <a:ea typeface="Lexend SemiBold"/>
                <a:cs typeface="Lexend SemiBold"/>
                <a:sym typeface="Lexend SemiBold"/>
              </a:rPr>
              <a:t>El peor dolor de cabeza: Funciones</a:t>
            </a:r>
            <a:endParaRPr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pic>
        <p:nvPicPr>
          <p:cNvPr id="132" name="Google Shape;13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3200" y="4572950"/>
            <a:ext cx="2744600" cy="530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onkey is sitting at a desk with a laptop (proporcionado por Tenor)" id="133" name="Google Shape;13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2653" y="1238925"/>
            <a:ext cx="3672200" cy="206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7"/>
          <p:cNvSpPr txBox="1"/>
          <p:nvPr/>
        </p:nvSpPr>
        <p:spPr>
          <a:xfrm>
            <a:off x="98250" y="1083750"/>
            <a:ext cx="5019300" cy="30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Sin lugar a duda, el mayor reto fue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comprende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 y componer las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funciones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preexistentes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en el juego.</a:t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Se destaca la importancia de la buena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documentación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de los códigos para lograr su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mantenimiento.</a:t>
            </a:r>
            <a:endParaRPr b="1"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Nuevamente, entender la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lógica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de las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funciones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y la secuencia deseada en el juego, junto con las </a:t>
            </a:r>
            <a:r>
              <a:rPr b="1"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entradas y salidas</a:t>
            </a:r>
            <a:r>
              <a:rPr lang="es" sz="16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de las funciones, permitieron resolver el problema.</a:t>
            </a:r>
            <a:endParaRPr sz="16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F1F1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>
            <p:ph idx="1" type="subTitle"/>
          </p:nvPr>
        </p:nvSpPr>
        <p:spPr>
          <a:xfrm>
            <a:off x="249850" y="700197"/>
            <a:ext cx="4045200" cy="3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1F1F1F"/>
                </a:solidFill>
                <a:latin typeface="Lexend"/>
                <a:ea typeface="Lexend"/>
                <a:cs typeface="Lexend"/>
                <a:sym typeface="Lexend"/>
              </a:rPr>
              <a:t>DEMO del juego</a:t>
            </a:r>
            <a:endParaRPr b="1" sz="1800">
              <a:solidFill>
                <a:srgbClr val="1F1F1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1F1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1F1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1F1F1F"/>
                </a:solidFill>
                <a:latin typeface="Lexend"/>
                <a:ea typeface="Lexend"/>
                <a:cs typeface="Lexend"/>
                <a:sym typeface="Lexend"/>
              </a:rPr>
              <a:t>Link main.pynb: https://drive.google.com/file/d/1bGiKOkujnZh_G6ojAE34h1gbPRzOwEiU/view?usp=sharing</a:t>
            </a:r>
            <a:endParaRPr b="1" sz="1800">
              <a:solidFill>
                <a:srgbClr val="1F1F1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1F1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1F1F1F"/>
                </a:solidFill>
                <a:latin typeface="Lexend"/>
                <a:ea typeface="Lexend"/>
                <a:cs typeface="Lexend"/>
                <a:sym typeface="Lexend"/>
              </a:rPr>
              <a:t>Link functions.py: https://drive.google.com/file/d/1J0v-U6DfjkcHY32RGG9ZqmKfKeSikIwh/view?usp=sharing</a:t>
            </a:r>
            <a:endParaRPr b="1" sz="1800">
              <a:solidFill>
                <a:srgbClr val="1F1F1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1F1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F1F1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40" name="Google Shape;14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550" y="4619875"/>
            <a:ext cx="1889749" cy="36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8"/>
          <p:cNvSpPr txBox="1"/>
          <p:nvPr>
            <p:ph idx="1" type="subTitle"/>
          </p:nvPr>
        </p:nvSpPr>
        <p:spPr>
          <a:xfrm>
            <a:off x="4772925" y="2855771"/>
            <a:ext cx="4214700" cy="7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solidFill>
                  <a:schemeClr val="accent3"/>
                </a:solidFill>
                <a:latin typeface="Lexend Black"/>
                <a:ea typeface="Lexend Black"/>
                <a:cs typeface="Lexend Black"/>
                <a:sym typeface="Lexend Black"/>
              </a:rPr>
              <a:t>Atrévete a jugarlo</a:t>
            </a:r>
            <a:r>
              <a:rPr lang="es" sz="2600">
                <a:solidFill>
                  <a:schemeClr val="accent3"/>
                </a:solidFill>
                <a:latin typeface="Lexend Black"/>
                <a:ea typeface="Lexend Black"/>
                <a:cs typeface="Lexend Black"/>
                <a:sym typeface="Lexend Black"/>
              </a:rPr>
              <a:t> </a:t>
            </a:r>
            <a:endParaRPr sz="1700">
              <a:solidFill>
                <a:schemeClr val="accent3"/>
              </a:solidFill>
              <a:latin typeface="Lexend Black"/>
              <a:ea typeface="Lexend Black"/>
              <a:cs typeface="Lexend Black"/>
              <a:sym typeface="Lexend Black"/>
            </a:endParaRPr>
          </a:p>
        </p:txBody>
      </p:sp>
      <p:sp>
        <p:nvSpPr>
          <p:cNvPr id="142" name="Google Shape;142;p18"/>
          <p:cNvSpPr txBox="1"/>
          <p:nvPr>
            <p:ph type="title"/>
          </p:nvPr>
        </p:nvSpPr>
        <p:spPr>
          <a:xfrm>
            <a:off x="2868800" y="1027175"/>
            <a:ext cx="8222100" cy="10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6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Escape_</a:t>
            </a:r>
            <a:r>
              <a:rPr lang="es" sz="4600">
                <a:solidFill>
                  <a:schemeClr val="accent6"/>
                </a:solidFill>
                <a:latin typeface="Impact"/>
                <a:ea typeface="Impact"/>
                <a:cs typeface="Impact"/>
                <a:sym typeface="Impact"/>
              </a:rPr>
              <a:t>ROOM</a:t>
            </a:r>
            <a:r>
              <a:rPr lang="es" sz="3600">
                <a:solidFill>
                  <a:schemeClr val="accent6"/>
                </a:solidFill>
                <a:latin typeface="Impact"/>
                <a:ea typeface="Impact"/>
                <a:cs typeface="Impact"/>
                <a:sym typeface="Impact"/>
              </a:rPr>
              <a:t>.py</a:t>
            </a:r>
            <a:endParaRPr sz="3600">
              <a:solidFill>
                <a:schemeClr val="accent6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3" name="Google Shape;143;p18"/>
          <p:cNvSpPr txBox="1"/>
          <p:nvPr>
            <p:ph idx="1" type="subTitle"/>
          </p:nvPr>
        </p:nvSpPr>
        <p:spPr>
          <a:xfrm>
            <a:off x="2962350" y="21388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93C47D"/>
                </a:solidFill>
              </a:rPr>
              <a:t>The game </a:t>
            </a:r>
            <a:endParaRPr sz="1700">
              <a:solidFill>
                <a:srgbClr val="93C47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93C47D"/>
                </a:solidFill>
              </a:rPr>
              <a:t>v11.24</a:t>
            </a:r>
            <a:endParaRPr sz="1300">
              <a:solidFill>
                <a:srgbClr val="93C47D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460950" y="2667125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500">
                <a:latin typeface="Impact"/>
                <a:ea typeface="Impact"/>
                <a:cs typeface="Impact"/>
                <a:sym typeface="Impact"/>
              </a:rPr>
              <a:t>Escape_</a:t>
            </a:r>
            <a:r>
              <a:rPr lang="es" sz="6500">
                <a:solidFill>
                  <a:schemeClr val="accent6"/>
                </a:solidFill>
                <a:latin typeface="Impact"/>
                <a:ea typeface="Impact"/>
                <a:cs typeface="Impact"/>
                <a:sym typeface="Impact"/>
              </a:rPr>
              <a:t>ROOM</a:t>
            </a:r>
            <a:r>
              <a:rPr lang="es" sz="5500">
                <a:solidFill>
                  <a:schemeClr val="accent6"/>
                </a:solidFill>
                <a:latin typeface="Impact"/>
                <a:ea typeface="Impact"/>
                <a:cs typeface="Impact"/>
                <a:sym typeface="Impact"/>
              </a:rPr>
              <a:t>.py</a:t>
            </a:r>
            <a:endParaRPr sz="5500">
              <a:solidFill>
                <a:schemeClr val="accent6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9" name="Google Shape;149;p19"/>
          <p:cNvSpPr txBox="1"/>
          <p:nvPr>
            <p:ph idx="4294967295" type="subTitle"/>
          </p:nvPr>
        </p:nvSpPr>
        <p:spPr>
          <a:xfrm>
            <a:off x="7009125" y="2667125"/>
            <a:ext cx="3112200" cy="13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93C47D"/>
                </a:solidFill>
              </a:rPr>
              <a:t>The game </a:t>
            </a:r>
            <a:endParaRPr sz="2400">
              <a:solidFill>
                <a:srgbClr val="93C47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>
                <a:solidFill>
                  <a:srgbClr val="93C47D"/>
                </a:solidFill>
              </a:rPr>
              <a:t>v11.24</a:t>
            </a:r>
            <a:endParaRPr sz="1500">
              <a:solidFill>
                <a:srgbClr val="93C47D"/>
              </a:solidFill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6566225" y="599200"/>
            <a:ext cx="2037600" cy="15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r>
              <a:rPr lang="es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esarrollado por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Esteban Cristos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Gerardo Jiménez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Noviembre 2024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1" name="Google Shape;151;p19"/>
          <p:cNvSpPr txBox="1"/>
          <p:nvPr>
            <p:ph idx="4294967295" type="subTitle"/>
          </p:nvPr>
        </p:nvSpPr>
        <p:spPr>
          <a:xfrm>
            <a:off x="687950" y="18552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600">
                <a:solidFill>
                  <a:schemeClr val="accent3"/>
                </a:solidFill>
                <a:latin typeface="Lexend Black"/>
                <a:ea typeface="Lexend Black"/>
                <a:cs typeface="Lexend Black"/>
                <a:sym typeface="Lexend Black"/>
              </a:rPr>
              <a:t>Play! If you dare…</a:t>
            </a:r>
            <a:r>
              <a:rPr lang="es" sz="2600">
                <a:solidFill>
                  <a:schemeClr val="accent3"/>
                </a:solidFill>
                <a:latin typeface="Lexend Black"/>
                <a:ea typeface="Lexend Black"/>
                <a:cs typeface="Lexend Black"/>
                <a:sym typeface="Lexend Black"/>
              </a:rPr>
              <a:t> </a:t>
            </a:r>
            <a:endParaRPr sz="1700">
              <a:solidFill>
                <a:schemeClr val="accent3"/>
              </a:solidFill>
              <a:latin typeface="Lexend Black"/>
              <a:ea typeface="Lexend Black"/>
              <a:cs typeface="Lexend Black"/>
              <a:sym typeface="Lexend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